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60" r:id="rId5"/>
    <p:sldId id="273" r:id="rId6"/>
    <p:sldId id="309" r:id="rId7"/>
    <p:sldId id="310" r:id="rId8"/>
    <p:sldId id="314" r:id="rId9"/>
    <p:sldId id="272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9" r:id="rId22"/>
    <p:sldId id="330" r:id="rId23"/>
    <p:sldId id="326" r:id="rId24"/>
    <p:sldId id="331" r:id="rId25"/>
    <p:sldId id="332" r:id="rId26"/>
    <p:sldId id="266" r:id="rId27"/>
    <p:sldId id="328" r:id="rId28"/>
    <p:sldId id="297" r:id="rId29"/>
    <p:sldId id="296" r:id="rId30"/>
    <p:sldId id="333" r:id="rId31"/>
    <p:sldId id="334" r:id="rId32"/>
    <p:sldId id="335" r:id="rId33"/>
    <p:sldId id="336" r:id="rId34"/>
    <p:sldId id="337" r:id="rId35"/>
    <p:sldId id="262" r:id="rId36"/>
    <p:sldId id="300" r:id="rId37"/>
    <p:sldId id="29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E3425"/>
    <a:srgbClr val="163E6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1"/>
    <p:restoredTop sz="94474" autoAdjust="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C6B42-EC9E-44D3-95EA-AEC8C1D55487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3B01D-3F6C-4E69-B842-F4570EE5DF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7777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3B01D-3F6C-4E69-B842-F4570EE5DFC1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7483114" y="6459687"/>
            <a:ext cx="221799" cy="221799"/>
          </a:xfrm>
          <a:prstGeom prst="ellipse">
            <a:avLst/>
          </a:prstGeom>
          <a:solidFill>
            <a:srgbClr val="163E6F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7440273" y="6497339"/>
            <a:ext cx="308508" cy="22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fld id="{945B5D6D-F138-41BF-890C-A4C97DCE1142}" type="slidenum">
              <a:rPr lang="en-US" sz="800" smtClean="0">
                <a:solidFill>
                  <a:schemeClr val="bg1"/>
                </a:solidFill>
                <a:latin typeface="Oswald Light"/>
                <a:cs typeface="Oswald Light"/>
              </a:rPr>
              <a:pPr>
                <a:lnSpc>
                  <a:spcPct val="70000"/>
                </a:lnSpc>
              </a:pPr>
              <a:t>‹#›</a:t>
            </a:fld>
            <a:endParaRPr lang="en-US" sz="800" dirty="0">
              <a:solidFill>
                <a:schemeClr val="bg1"/>
              </a:solidFill>
              <a:latin typeface="Oswald Light"/>
              <a:cs typeface="Oswald Ligh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799581" y="6462861"/>
            <a:ext cx="0" cy="21600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ntitled-1.wmf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884368" y="6381328"/>
            <a:ext cx="864096" cy="2955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4560"/>
            <a:ext cx="9144000" cy="3212976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95536" y="530099"/>
            <a:ext cx="81369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Helvetica 55 Roman" pitchFamily="34" charset="0"/>
              </a:rPr>
              <a:t>SWOT</a:t>
            </a:r>
            <a:r>
              <a:rPr lang="ar-EG" sz="6600" b="1" dirty="0">
                <a:solidFill>
                  <a:schemeClr val="bg1"/>
                </a:solidFill>
                <a:latin typeface="Helvetica 55 Roman" pitchFamily="34" charset="0"/>
              </a:rPr>
              <a:t>أداة </a:t>
            </a:r>
          </a:p>
          <a:p>
            <a:pPr algn="ctr"/>
            <a:r>
              <a:rPr lang="ar-EG" sz="6600" b="1" dirty="0" smtClean="0">
                <a:solidFill>
                  <a:schemeClr val="bg1"/>
                </a:solidFill>
                <a:latin typeface="Helvetica 55 Roman" pitchFamily="34" charset="0"/>
              </a:rPr>
              <a:t> لتحليل المشاريع</a:t>
            </a:r>
            <a:r>
              <a:rPr lang="en-US" sz="6600" b="1" dirty="0" smtClean="0">
                <a:solidFill>
                  <a:schemeClr val="bg1"/>
                </a:solidFill>
                <a:latin typeface="Helvetica 55 Roman" pitchFamily="34" charset="0"/>
              </a:rPr>
              <a:t> </a:t>
            </a:r>
            <a:endParaRPr lang="en-US" sz="66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3500926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نقاط القوة</a:t>
            </a:r>
            <a:r>
              <a:rPr lang="ar-EG" sz="4000" b="1" dirty="0">
                <a:solidFill>
                  <a:srgbClr val="163E6F"/>
                </a:solidFill>
                <a:latin typeface="Helvetica 55 Roman" pitchFamily="34" charset="0"/>
              </a:rPr>
              <a:t> </a:t>
            </a:r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, نقاط الضعف ,</a:t>
            </a:r>
          </a:p>
          <a:p>
            <a:pPr algn="ctr"/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 الفرص  و التهديدات</a:t>
            </a: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pic>
        <p:nvPicPr>
          <p:cNvPr id="9" name="Picture 8" descr="Untitled-1.w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68570" y="5373216"/>
            <a:ext cx="3390836" cy="115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86655" y="1556792"/>
            <a:ext cx="7632848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مهارات متخصصة (تجعل الشركة ذات قدرة تنافسية عالية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مقارنة  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بالشركات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الأخرى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) . 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أستثمار منخفض التكلفة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تقنيات متقدمة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منتجات أو خدمات عالية الجودة . 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</a:t>
            </a: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وظائف إدارة سلسلة توريد مضبوطة بدقة </a:t>
            </a: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. 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-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نقاط القوة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Connector 3"/>
          <p:cNvSpPr/>
          <p:nvPr/>
        </p:nvSpPr>
        <p:spPr>
          <a:xfrm>
            <a:off x="7956376" y="1844824"/>
            <a:ext cx="72008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289255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40312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بحث / تطوير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/ إدخال منتجات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جديدة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أو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مبتكرة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أول من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يطرح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منتجات جديدة في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السوق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خبرة متخصصة 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  نقاط </a:t>
            </a:r>
            <a:r>
              <a:rPr lang="ar-EG" sz="3500" b="1" dirty="0">
                <a:solidFill>
                  <a:srgbClr val="163E6F"/>
                </a:solidFill>
                <a:latin typeface="Helvetica 55 Roman" pitchFamily="34" charset="0"/>
              </a:rPr>
              <a:t>القوة - 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أمثلة  </a:t>
            </a:r>
            <a:endParaRPr lang="ar-EG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39552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7571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21650" y="1556792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الأصول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والمعدات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و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/ أو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المرافق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معدات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متطورة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تكنولوجيا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الموقع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مستودعات حديثة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 / أو مرافق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توزيع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القدرة على النمو .      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-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نقاط القوة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300592" y="1844824"/>
            <a:ext cx="72008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239287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412776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رأس مال بشري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عمق الأدارة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موظفين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ذوي خبرة طويلة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الأمد . 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موظفون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ذو دوافع و كفاءة عالية .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-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نقاط القوة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 flipV="1">
            <a:off x="8028384" y="170080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202719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86655" y="1524060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أصول غير ملموسة 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التفوق في التسويق والبيع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قاعدة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عريضة من العملاء (مخلصون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وطويل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الأجل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)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قاعدة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عريضة من الموردين (جودة ، خدمة ، سعر تنافسي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)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عمل مقاوم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للركود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(بقدر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الإمكان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) 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-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نقاط القوة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388424" y="177281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153825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20789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عمل غير موسمي .</a:t>
            </a: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أسم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ذو علامة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تجارية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الأصول الداخلية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والتنظيمية 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القوة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المالية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والموارد .</a:t>
            </a:r>
            <a:endParaRPr lang="en-I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خدمة ودعم عملاء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ممتازة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أصول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الملكية . 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14647" y="584685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 –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نقاط القوة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341321" y="3212976"/>
            <a:ext cx="72009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32391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73766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الموارد الداخلية التي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لا تفتقر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إليها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الشركة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الى حد ما او لا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تفتقر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إليها</a:t>
            </a: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تماما .</a:t>
            </a: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المساهمة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في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مساوئ و عجز تنافسي للشركة . 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 نقاط الضعف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260087" y="1844824"/>
            <a:ext cx="72008" cy="7200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H="1" flipV="1">
            <a:off x="8260086" y="3212977"/>
            <a:ext cx="78210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1561004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29967"/>
            <a:ext cx="7632848" cy="4491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قلة الخبرة في مجال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العمل .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نقص في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موهبة الموظف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 ولاءه وفي فترة توليه المنصب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الأصول والمعدات والمنشآت الرديئة و / أو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المتقدمة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موقع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سيء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تسويق غير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فعال .</a:t>
            </a: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لا يوجد اتجاه استراتيجي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واضح .</a:t>
            </a:r>
            <a:endParaRPr lang="en-I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–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نقاط الضعف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 flipV="1">
            <a:off x="8388424" y="177281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388424" y="249289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 flipV="1">
            <a:off x="8388424" y="3933054"/>
            <a:ext cx="72008" cy="7200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>
            <a:off x="8388424" y="3207330"/>
            <a:ext cx="72008" cy="7200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Flowchart: Connector 8"/>
          <p:cNvSpPr/>
          <p:nvPr/>
        </p:nvSpPr>
        <p:spPr>
          <a:xfrm>
            <a:off x="8388424" y="4658781"/>
            <a:ext cx="72008" cy="7765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Flowchart: Connector 9"/>
          <p:cNvSpPr/>
          <p:nvPr/>
        </p:nvSpPr>
        <p:spPr>
          <a:xfrm>
            <a:off x="8388424" y="5301208"/>
            <a:ext cx="72008" cy="8894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325222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39552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ضعف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المركز المالي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والموارد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تكاليف عالية وأرباح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منخفضة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لا يوجد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ابتكارات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لمنتج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أو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للخدمة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خدمة العملاء غير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مستجابة وليست متابعة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ضيق المنتج أو خط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الخدمة .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قاعدة عملاء صغيرة مقارنة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بالمنافسة 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–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نقاط الضعف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316416" y="184482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V="1">
            <a:off x="8316416" y="256490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313875" y="3284113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>
            <a:off x="8313875" y="3933056"/>
            <a:ext cx="72008" cy="7026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Flowchart: Connector 8"/>
          <p:cNvSpPr/>
          <p:nvPr/>
        </p:nvSpPr>
        <p:spPr>
          <a:xfrm>
            <a:off x="8299682" y="4649652"/>
            <a:ext cx="72009" cy="7375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Flowchart: Connector 9"/>
          <p:cNvSpPr/>
          <p:nvPr/>
        </p:nvSpPr>
        <p:spPr>
          <a:xfrm>
            <a:off x="8299682" y="5332856"/>
            <a:ext cx="72009" cy="7200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831077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فرص السوق غير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المستغلة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عامل رئيسي في نمو الشركة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وربحها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يجب أن تتطابق مع نقاط القوة والفرصة لتحقيق أقصى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ربح 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 فرص </a:t>
            </a:r>
            <a:r>
              <a:rPr lang="ar-EG" sz="3500" b="1" dirty="0">
                <a:solidFill>
                  <a:srgbClr val="163E6F"/>
                </a:solidFill>
                <a:latin typeface="Helvetica 55 Roman" pitchFamily="34" charset="0"/>
              </a:rPr>
              <a:t>السوق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388424" y="1844824"/>
            <a:ext cx="72008" cy="80264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388170" y="2492896"/>
            <a:ext cx="72262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388424" y="321297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298902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5" y="-4763"/>
            <a:ext cx="9163050" cy="68675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39552" y="1524060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التوسع جغرافيًا أو عالميًا ب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المنتجات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أو الخدمات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الحالية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إضافة منتجات أو خدمات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مكملة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شراء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منافس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تنويع عروض المنتجات أو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الخدمات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تطوير تحالف استراتيجي .</a:t>
            </a:r>
            <a:endParaRPr lang="en-I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-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فرص السوق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277292" y="1780394"/>
            <a:ext cx="69305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H="1" flipV="1">
            <a:off x="8300878" y="2465449"/>
            <a:ext cx="45719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 flipV="1">
            <a:off x="8285362" y="3180761"/>
            <a:ext cx="61235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 flipH="1" flipV="1">
            <a:off x="8280412" y="458112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Flowchart: Connector 8"/>
          <p:cNvSpPr/>
          <p:nvPr/>
        </p:nvSpPr>
        <p:spPr>
          <a:xfrm flipV="1">
            <a:off x="8275941" y="3845890"/>
            <a:ext cx="72008" cy="7200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3423193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قم بتعيين موظفين موهوبين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وماهرين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لدخول سوق جديد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تقديم منتج أو خدمات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جديدة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اكتشف الأسواق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التى تفتقر الى منتجات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وقم بتلبية احتياجات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تلك 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السوق . 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-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فرص السوق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388424" y="184482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388424" y="299695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21230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89505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التهديدات الخارجية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ستكون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موجودة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دائما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يمكن أن يعيق ربحية الشركة والميزة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التنافسية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توقع التهديدات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وقم بتقليل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التأثير إذا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تحقق 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 التهديدات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460432" y="184482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460432" y="2566193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 flipH="1">
            <a:off x="8460432" y="321297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343576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26713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المنافسة مع منتج أرخص أو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أفضل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الواردات الأجنبية الأقل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تكلفة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ضرائب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جديدة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أو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قوانين عمل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زيادة في تكاليف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الأستثمار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أو أسعار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الفائدة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التغير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في قاعدة العملاء أو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الموردين 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–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التهديدات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316416" y="1844824"/>
            <a:ext cx="77262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311829" y="2492896"/>
            <a:ext cx="81849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319043" y="393305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 flipH="1" flipV="1">
            <a:off x="8319043" y="321297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Flowchart: Connector 8"/>
          <p:cNvSpPr/>
          <p:nvPr/>
        </p:nvSpPr>
        <p:spPr>
          <a:xfrm flipH="1">
            <a:off x="8319043" y="461713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899579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01606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شركة أكبر لديها المزيد من الموارد المالية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تكرر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المنتج أو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الخدمة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سوق ائتماني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ضيق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اقتصاد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ضعيف .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القدرة على المساومة لكبار العملاء والتي تقلل من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الأرباح 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أمثلة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-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التهديدات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388424" y="184482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388424" y="3918319"/>
            <a:ext cx="76985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 flipH="1">
            <a:off x="8383447" y="3209911"/>
            <a:ext cx="76985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>
            <a:off x="8388424" y="2507632"/>
            <a:ext cx="72008" cy="7200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3929149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611560" y="1556792"/>
            <a:ext cx="7776864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itchFamily="34" charset="0"/>
              </a:rPr>
              <a:t>خطة استراتيجية من أجل المستقبل</a:t>
            </a:r>
          </a:p>
          <a:p>
            <a:pPr marL="252000" lvl="0" indent="-2520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ar-EG" sz="2400" b="1" dirty="0" smtClean="0">
                <a:solidFill>
                  <a:srgbClr val="FF0000"/>
                </a:solidFill>
                <a:latin typeface="Helvetica 65 Medium" pitchFamily="34" charset="0"/>
              </a:rPr>
              <a:t>كيف سنبدأ ؟</a:t>
            </a:r>
            <a:endParaRPr lang="en-IN" sz="2400" b="1" dirty="0" smtClean="0">
              <a:solidFill>
                <a:srgbClr val="FF0000"/>
              </a:solidFill>
              <a:latin typeface="Helvetica 65 Medium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4148" y="5107831"/>
            <a:ext cx="12586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ar-EG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ورقة </a:t>
            </a:r>
            <a:r>
              <a:rPr lang="ar-EG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فارغة</a:t>
            </a: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/>
            </a:r>
            <a:b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</a:br>
            <a:endParaRPr lang="en-IN" sz="22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91572" y="5107831"/>
            <a:ext cx="14269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ar-EG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سبورة بيضاء</a:t>
            </a:r>
            <a:endParaRPr lang="en-IN" sz="22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16084" y="5107831"/>
            <a:ext cx="16530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ar-EG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تجميع الموظفين</a:t>
            </a:r>
            <a:endParaRPr lang="en-IN" sz="22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26447" y="2947591"/>
            <a:ext cx="1914080" cy="1914080"/>
            <a:chOff x="1026447" y="2947591"/>
            <a:chExt cx="1914080" cy="1914080"/>
          </a:xfrm>
        </p:grpSpPr>
        <p:sp>
          <p:nvSpPr>
            <p:cNvPr id="8" name="Oval 7"/>
            <p:cNvSpPr/>
            <p:nvPr/>
          </p:nvSpPr>
          <p:spPr>
            <a:xfrm>
              <a:off x="1026447" y="2947591"/>
              <a:ext cx="1914080" cy="1914080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sllide 11.wmf"/>
            <p:cNvPicPr>
              <a:picLocks noChangeAspect="1"/>
            </p:cNvPicPr>
            <p:nvPr/>
          </p:nvPicPr>
          <p:blipFill>
            <a:blip r:embed="rId2" cstate="print"/>
            <a:srcRect l="82824" r="235"/>
            <a:stretch>
              <a:fillRect/>
            </a:stretch>
          </p:blipFill>
          <p:spPr>
            <a:xfrm>
              <a:off x="1619672" y="3501008"/>
              <a:ext cx="648072" cy="88979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519304" y="2947591"/>
            <a:ext cx="1914080" cy="1914080"/>
            <a:chOff x="3519304" y="2947591"/>
            <a:chExt cx="1914080" cy="1914080"/>
          </a:xfrm>
        </p:grpSpPr>
        <p:sp>
          <p:nvSpPr>
            <p:cNvPr id="16" name="Oval 15"/>
            <p:cNvSpPr/>
            <p:nvPr/>
          </p:nvSpPr>
          <p:spPr>
            <a:xfrm>
              <a:off x="3519304" y="2947591"/>
              <a:ext cx="1914080" cy="1914080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lide 11.wmf"/>
            <p:cNvPicPr>
              <a:picLocks noChangeAspect="1"/>
            </p:cNvPicPr>
            <p:nvPr/>
          </p:nvPicPr>
          <p:blipFill>
            <a:blip r:embed="rId2" cstate="print"/>
            <a:srcRect l="41412" r="22824"/>
            <a:stretch>
              <a:fillRect/>
            </a:stretch>
          </p:blipFill>
          <p:spPr>
            <a:xfrm>
              <a:off x="3995936" y="3501008"/>
              <a:ext cx="1368152" cy="88979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012160" y="2947591"/>
            <a:ext cx="1914080" cy="1914080"/>
            <a:chOff x="6012160" y="2947591"/>
            <a:chExt cx="1914080" cy="1914080"/>
          </a:xfrm>
        </p:grpSpPr>
        <p:sp>
          <p:nvSpPr>
            <p:cNvPr id="22" name="Oval 21"/>
            <p:cNvSpPr/>
            <p:nvPr/>
          </p:nvSpPr>
          <p:spPr>
            <a:xfrm>
              <a:off x="6012160" y="2947591"/>
              <a:ext cx="1914080" cy="1914080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sllide 11.wmf"/>
            <p:cNvPicPr>
              <a:picLocks noChangeAspect="1"/>
            </p:cNvPicPr>
            <p:nvPr/>
          </p:nvPicPr>
          <p:blipFill>
            <a:blip r:embed="rId2" cstate="print"/>
            <a:srcRect r="68000"/>
            <a:stretch>
              <a:fillRect/>
            </a:stretch>
          </p:blipFill>
          <p:spPr>
            <a:xfrm>
              <a:off x="6444208" y="3475314"/>
              <a:ext cx="1224136" cy="889790"/>
            </a:xfrm>
            <a:prstGeom prst="rect">
              <a:avLst/>
            </a:prstGeom>
          </p:spPr>
        </p:pic>
      </p:grpSp>
      <p:sp>
        <p:nvSpPr>
          <p:cNvPr id="14" name="Subtitle 2"/>
          <p:cNvSpPr txBox="1">
            <a:spLocks/>
          </p:cNvSpPr>
          <p:nvPr/>
        </p:nvSpPr>
        <p:spPr>
          <a:xfrm>
            <a:off x="539552" y="548680"/>
            <a:ext cx="8604448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لتحليل المشاريع ؟</a:t>
            </a:r>
            <a:r>
              <a:rPr lang="en-US" sz="3500" b="1" dirty="0" smtClean="0">
                <a:solidFill>
                  <a:srgbClr val="163E6F"/>
                </a:solidFill>
                <a:latin typeface="Helvetica 55 Roman" pitchFamily="34" charset="0"/>
              </a:rPr>
              <a:t> SWOT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ما الذي يتم انشاءه من أداة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755576" y="1988840"/>
            <a:ext cx="3528392" cy="3528392"/>
          </a:xfrm>
          <a:prstGeom prst="ellips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4" name="Group 23"/>
          <p:cNvGrpSpPr/>
          <p:nvPr/>
        </p:nvGrpSpPr>
        <p:grpSpPr>
          <a:xfrm>
            <a:off x="1028229" y="2564905"/>
            <a:ext cx="3039714" cy="1975080"/>
            <a:chOff x="4202622" y="2852936"/>
            <a:chExt cx="3180977" cy="1762692"/>
          </a:xfrm>
        </p:grpSpPr>
        <p:grpSp>
          <p:nvGrpSpPr>
            <p:cNvPr id="22" name="Group 21"/>
            <p:cNvGrpSpPr/>
            <p:nvPr/>
          </p:nvGrpSpPr>
          <p:grpSpPr>
            <a:xfrm>
              <a:off x="4202622" y="3627508"/>
              <a:ext cx="3180977" cy="988120"/>
              <a:chOff x="4058606" y="3624993"/>
              <a:chExt cx="3180977" cy="98812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340338" y="3624993"/>
                <a:ext cx="2407546" cy="672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EG" sz="4300" dirty="0" smtClean="0">
                    <a:solidFill>
                      <a:schemeClr val="bg1"/>
                    </a:solidFill>
                    <a:latin typeface="Liberation Sans" pitchFamily="34" charset="0"/>
                  </a:rPr>
                  <a:t>الأستفادة من</a:t>
                </a:r>
                <a:endParaRPr lang="bg-BG" sz="4300" dirty="0">
                  <a:solidFill>
                    <a:schemeClr val="bg1"/>
                  </a:solidFill>
                  <a:latin typeface="Liberation Sans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058606" y="4256028"/>
                <a:ext cx="3180977" cy="357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ar-EG" sz="2000" dirty="0">
                    <a:solidFill>
                      <a:schemeClr val="bg1"/>
                    </a:solidFill>
                    <a:latin typeface="Liberation Sans" pitchFamily="34" charset="0"/>
                  </a:rPr>
                  <a:t>نقاط </a:t>
                </a:r>
                <a:r>
                  <a:rPr lang="ar-EG" sz="2000" dirty="0" smtClean="0">
                    <a:solidFill>
                      <a:schemeClr val="bg1"/>
                    </a:solidFill>
                    <a:latin typeface="Liberation Sans" pitchFamily="34" charset="0"/>
                  </a:rPr>
                  <a:t>القوة / الفرص </a:t>
                </a:r>
                <a:endParaRPr lang="bg-BG" sz="2000" dirty="0">
                  <a:solidFill>
                    <a:schemeClr val="bg1"/>
                  </a:solidFill>
                  <a:latin typeface="Liberation Sans" pitchFamily="34" charset="0"/>
                </a:endParaRPr>
              </a:p>
            </p:txBody>
          </p:sp>
        </p:grpSp>
        <p:pic>
          <p:nvPicPr>
            <p:cNvPr id="29" name="Picture 28" descr="shutterstock_146288921 [Converted].wmf"/>
            <p:cNvPicPr>
              <a:picLocks noChangeAspect="1"/>
            </p:cNvPicPr>
            <p:nvPr/>
          </p:nvPicPr>
          <p:blipFill>
            <a:blip r:embed="rId2" cstate="print"/>
            <a:srcRect r="55324"/>
            <a:stretch>
              <a:fillRect/>
            </a:stretch>
          </p:blipFill>
          <p:spPr>
            <a:xfrm>
              <a:off x="5292080" y="2852936"/>
              <a:ext cx="936104" cy="675506"/>
            </a:xfrm>
            <a:prstGeom prst="rect">
              <a:avLst/>
            </a:prstGeom>
          </p:spPr>
        </p:pic>
      </p:grpSp>
      <p:sp>
        <p:nvSpPr>
          <p:cNvPr id="16" name="Subtitle 2"/>
          <p:cNvSpPr txBox="1">
            <a:spLocks/>
          </p:cNvSpPr>
          <p:nvPr/>
        </p:nvSpPr>
        <p:spPr>
          <a:xfrm>
            <a:off x="539552" y="620688"/>
            <a:ext cx="8064896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ما </a:t>
            </a:r>
            <a:r>
              <a:rPr lang="ar-EG" sz="3500" b="1" dirty="0">
                <a:solidFill>
                  <a:srgbClr val="163E6F"/>
                </a:solidFill>
                <a:latin typeface="Helvetica 55 Roman" pitchFamily="34" charset="0"/>
              </a:rPr>
              <a:t>هو 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الهدف ؟</a:t>
            </a:r>
            <a:endParaRPr lang="en-US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11960" y="2060848"/>
            <a:ext cx="3529584" cy="352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4716016" y="2060848"/>
            <a:ext cx="3528392" cy="35283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4" name="Picture 43" descr="shutterstock_146288921 [Converted].wmf"/>
          <p:cNvPicPr>
            <a:picLocks noChangeAspect="1"/>
          </p:cNvPicPr>
          <p:nvPr/>
        </p:nvPicPr>
        <p:blipFill>
          <a:blip r:embed="rId2" cstate="print"/>
          <a:srcRect r="55324"/>
          <a:stretch>
            <a:fillRect/>
          </a:stretch>
        </p:blipFill>
        <p:spPr>
          <a:xfrm>
            <a:off x="6012160" y="2636912"/>
            <a:ext cx="896112" cy="896112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716016" y="3627508"/>
            <a:ext cx="338437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4300" dirty="0" smtClean="0">
                <a:solidFill>
                  <a:schemeClr val="bg1"/>
                </a:solidFill>
                <a:latin typeface="Liberation Sans" pitchFamily="34" charset="0"/>
              </a:rPr>
              <a:t>تحسين</a:t>
            </a:r>
            <a:endParaRPr lang="bg-BG" sz="43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60032" y="4258543"/>
            <a:ext cx="31683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000" dirty="0">
                <a:solidFill>
                  <a:schemeClr val="bg1"/>
                </a:solidFill>
                <a:latin typeface="Liberation Sans" pitchFamily="34" charset="0"/>
              </a:rPr>
              <a:t>نقاط </a:t>
            </a:r>
            <a:r>
              <a:rPr lang="ar-EG" sz="2000" dirty="0" smtClean="0">
                <a:solidFill>
                  <a:schemeClr val="bg1"/>
                </a:solidFill>
                <a:latin typeface="Liberation Sans" pitchFamily="34" charset="0"/>
              </a:rPr>
              <a:t>الضعف / التغلب على التهديدات </a:t>
            </a:r>
            <a:endParaRPr lang="bg-BG" sz="2000" dirty="0">
              <a:solidFill>
                <a:schemeClr val="bg1"/>
              </a:solidFill>
              <a:latin typeface="Liberatio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1138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154901897.jpg"/>
          <p:cNvPicPr>
            <a:picLocks noChangeAspect="1"/>
          </p:cNvPicPr>
          <p:nvPr/>
        </p:nvPicPr>
        <p:blipFill>
          <a:blip r:embed="rId2" cstate="print"/>
          <a:srcRect l="3610" r="4699"/>
          <a:stretch>
            <a:fillRect/>
          </a:stretch>
        </p:blipFill>
        <p:spPr>
          <a:xfrm>
            <a:off x="0" y="0"/>
            <a:ext cx="9144000" cy="6892827"/>
          </a:xfrm>
          <a:prstGeom prst="rect">
            <a:avLst/>
          </a:prstGeom>
          <a:noFill/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2195736" y="3068960"/>
            <a:ext cx="4680520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ar-EG" sz="5000" b="1" dirty="0" smtClean="0">
                <a:solidFill>
                  <a:srgbClr val="FF0000"/>
                </a:solidFill>
                <a:latin typeface="Helvetica 55 Roman" pitchFamily="34" charset="0"/>
              </a:rPr>
              <a:t>أشياء للتذكير</a:t>
            </a:r>
            <a:endParaRPr lang="en-IN" sz="5000" b="1" dirty="0">
              <a:solidFill>
                <a:srgbClr val="FF0000"/>
              </a:solidFill>
              <a:latin typeface="Helvetica 55 Roman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556792"/>
            <a:ext cx="7632848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/>
                </a:solidFill>
                <a:latin typeface="Helvetica 55 Roman" pitchFamily="34" charset="0"/>
              </a:rPr>
              <a:t>هو عمل في قيد التقدم .</a:t>
            </a:r>
            <a:r>
              <a:rPr lang="ar-EG" sz="2400" b="1" dirty="0">
                <a:solidFill>
                  <a:schemeClr val="tx1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/>
                </a:solidFill>
                <a:latin typeface="Helvetica 55 Roman" pitchFamily="34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Helvetica 55 Roman" pitchFamily="34" charset="0"/>
              </a:rPr>
              <a:t> SWOT</a:t>
            </a:r>
            <a:r>
              <a:rPr lang="ar-EG" sz="2400" b="1" dirty="0" smtClean="0">
                <a:solidFill>
                  <a:schemeClr val="tx1"/>
                </a:solidFill>
                <a:latin typeface="Helvetica 55 Roman" pitchFamily="34" charset="0"/>
              </a:rPr>
              <a:t>أداة </a:t>
            </a:r>
            <a:r>
              <a:rPr lang="en-US" sz="2400" b="1" dirty="0" smtClean="0">
                <a:solidFill>
                  <a:schemeClr val="tx1"/>
                </a:solidFill>
                <a:latin typeface="Helvetica 55 Roman" pitchFamily="34" charset="0"/>
              </a:rPr>
              <a:t> 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US" sz="2400" b="1" dirty="0" smtClean="0">
                <a:solidFill>
                  <a:schemeClr val="tx1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chemeClr val="tx1"/>
                </a:solidFill>
                <a:latin typeface="Helvetica 55 Roman" pitchFamily="34" charset="0"/>
              </a:rPr>
              <a:t>تتغير دائما .</a:t>
            </a:r>
            <a:r>
              <a:rPr lang="en-US" sz="2400" b="1" dirty="0" smtClean="0">
                <a:solidFill>
                  <a:schemeClr val="tx1"/>
                </a:solidFill>
                <a:latin typeface="Helvetica 55 Roman" pitchFamily="34" charset="0"/>
              </a:rPr>
              <a:t> SWOT</a:t>
            </a:r>
            <a:r>
              <a:rPr lang="ar-EG" sz="2400" b="1" dirty="0" smtClean="0">
                <a:solidFill>
                  <a:schemeClr val="tx1"/>
                </a:solidFill>
                <a:latin typeface="Helvetica 55 Roman" pitchFamily="34" charset="0"/>
              </a:rPr>
              <a:t>عوامل أداة 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/>
                </a:solidFill>
                <a:latin typeface="Helvetica 55 Roman" pitchFamily="34" charset="0"/>
              </a:rPr>
              <a:t>يمكن أن </a:t>
            </a:r>
            <a:r>
              <a:rPr lang="ar-EG" sz="2400" b="1" dirty="0">
                <a:solidFill>
                  <a:schemeClr val="tx1"/>
                </a:solidFill>
                <a:latin typeface="Helvetica 55 Roman" pitchFamily="34" charset="0"/>
              </a:rPr>
              <a:t>تكون القائمة في كل فئة قصيرة أو لا نهاية </a:t>
            </a:r>
            <a:r>
              <a:rPr lang="ar-EG" sz="2400" b="1" dirty="0" smtClean="0">
                <a:solidFill>
                  <a:schemeClr val="tx1"/>
                </a:solidFill>
                <a:latin typeface="Helvetica 55 Roman" pitchFamily="34" charset="0"/>
              </a:rPr>
              <a:t>لها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.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>
                <a:solidFill>
                  <a:srgbClr val="0070C0"/>
                </a:solidFill>
                <a:latin typeface="Helvetica 55 Roman" pitchFamily="34" charset="0"/>
              </a:rPr>
              <a:t>أشياء </a:t>
            </a:r>
            <a:r>
              <a:rPr lang="ar-EG" sz="3500" b="1" dirty="0" smtClean="0">
                <a:solidFill>
                  <a:srgbClr val="0070C0"/>
                </a:solidFill>
                <a:latin typeface="Helvetica 55 Roman" pitchFamily="34" charset="0"/>
              </a:rPr>
              <a:t>للتذكير</a:t>
            </a:r>
            <a:endParaRPr lang="en-IN" sz="3500" b="1" dirty="0">
              <a:solidFill>
                <a:srgbClr val="0070C0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444426" y="1749957"/>
            <a:ext cx="72008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444426" y="233786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444426" y="292494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844824"/>
            <a:ext cx="691276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3500" b="1" dirty="0" smtClean="0">
                <a:solidFill>
                  <a:srgbClr val="0070C0"/>
                </a:solidFill>
                <a:latin typeface="Helvetica 55 Roman" pitchFamily="34" charset="0"/>
              </a:rPr>
              <a:t>أشياء للذكرى !</a:t>
            </a:r>
            <a:endParaRPr lang="en-IN" sz="3500" b="1" dirty="0">
              <a:solidFill>
                <a:srgbClr val="0070C0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57158" y="2000240"/>
            <a:ext cx="8572560" cy="144207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SA" sz="2400" dirty="0" smtClean="0"/>
              <a:t> </a:t>
            </a: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lang="ar-SA" sz="2400" b="1" dirty="0" smtClean="0"/>
              <a:t>يوفر تراكم نقاط القوة المختلفة ميزة تنافسية 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b="1" dirty="0" smtClean="0"/>
              <a:t>     </a:t>
            </a:r>
            <a:r>
              <a:rPr lang="ar-EG" sz="2400" b="1" dirty="0" smtClean="0">
                <a:solidFill>
                  <a:srgbClr val="FF0000"/>
                </a:solidFill>
              </a:rPr>
              <a:t>✓</a:t>
            </a:r>
            <a:r>
              <a:rPr lang="ar-SA" sz="2400" b="1" dirty="0" smtClean="0"/>
              <a:t>  لا تعتمد أبدًا على شخص واحد أو منتج أو خدمة أو أصل غير ملموس 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b="1" dirty="0" smtClean="0"/>
              <a:t>     </a:t>
            </a:r>
            <a:r>
              <a:rPr lang="ar-EG" sz="2400" b="1" dirty="0" smtClean="0">
                <a:solidFill>
                  <a:srgbClr val="FF0000"/>
                </a:solidFill>
              </a:rPr>
              <a:t>✓</a:t>
            </a:r>
            <a:r>
              <a:rPr lang="ar-SA" sz="2400" b="1" dirty="0" smtClean="0"/>
              <a:t>  جميع نقاط القوة لها تأثير تآزري يجعل الشركة ذات قيمة 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b="1" dirty="0" smtClean="0"/>
              <a:t> </a:t>
            </a:r>
            <a:r>
              <a:rPr lang="ar-SA" sz="2400" b="1" dirty="0" smtClean="0">
                <a:solidFill>
                  <a:srgbClr val="FF0000"/>
                </a:solidFill>
              </a:rPr>
              <a:t>●</a:t>
            </a:r>
            <a:r>
              <a:rPr lang="ar-SA" sz="2400" b="1" dirty="0" smtClean="0"/>
              <a:t> مهما كانت قوة الشركة ، ستحاول شركة أخرى في النهاية تقليدها</a:t>
            </a:r>
            <a:r>
              <a:rPr lang="en-US" sz="2400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20022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2"/>
          <p:cNvSpPr txBox="1">
            <a:spLocks/>
          </p:cNvSpPr>
          <p:nvPr/>
        </p:nvSpPr>
        <p:spPr>
          <a:xfrm>
            <a:off x="810990" y="1874690"/>
            <a:ext cx="7776864" cy="4248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r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        تحسين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الكفأة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العملية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.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</a:t>
            </a:r>
          </a:p>
          <a:p>
            <a:pPr marL="252000" lvl="0" indent="-252000" algn="r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.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        تحقيق أعلى قدر من الأرباح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252000" lvl="0" indent="-252000" algn="r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.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        تطويرات مستمرة في انظمة الحياة اليومية</a:t>
            </a:r>
          </a:p>
          <a:p>
            <a:pPr marL="252000" lvl="0" indent="-252000" algn="r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هي بداية جيدة .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SWOT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        يعتبر استخدام أداة تحليل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844011" y="1707022"/>
            <a:ext cx="792088" cy="792088"/>
            <a:chOff x="611560" y="1844824"/>
            <a:chExt cx="792088" cy="792088"/>
          </a:xfrm>
        </p:grpSpPr>
        <p:sp>
          <p:nvSpPr>
            <p:cNvPr id="24" name="Oval 23"/>
            <p:cNvSpPr/>
            <p:nvPr/>
          </p:nvSpPr>
          <p:spPr>
            <a:xfrm>
              <a:off x="611560" y="1844824"/>
              <a:ext cx="792088" cy="792088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Page 5 Icons.wmf"/>
            <p:cNvPicPr>
              <a:picLocks noChangeAspect="1"/>
            </p:cNvPicPr>
            <p:nvPr/>
          </p:nvPicPr>
          <p:blipFill>
            <a:blip r:embed="rId2" cstate="print"/>
            <a:srcRect r="76941"/>
            <a:stretch>
              <a:fillRect/>
            </a:stretch>
          </p:blipFill>
          <p:spPr>
            <a:xfrm>
              <a:off x="707331" y="2058070"/>
              <a:ext cx="648072" cy="43204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44011" y="2848819"/>
            <a:ext cx="792088" cy="792088"/>
            <a:chOff x="611560" y="2924944"/>
            <a:chExt cx="792088" cy="792088"/>
          </a:xfrm>
        </p:grpSpPr>
        <p:sp>
          <p:nvSpPr>
            <p:cNvPr id="48" name="Oval 47"/>
            <p:cNvSpPr/>
            <p:nvPr/>
          </p:nvSpPr>
          <p:spPr>
            <a:xfrm>
              <a:off x="611560" y="292494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 descr="Page 5 Icons.wmf"/>
            <p:cNvPicPr>
              <a:picLocks noChangeAspect="1"/>
            </p:cNvPicPr>
            <p:nvPr/>
          </p:nvPicPr>
          <p:blipFill>
            <a:blip r:embed="rId2" cstate="print"/>
            <a:srcRect l="28183" r="53882"/>
            <a:stretch>
              <a:fillRect/>
            </a:stretch>
          </p:blipFill>
          <p:spPr>
            <a:xfrm>
              <a:off x="714525" y="3097535"/>
              <a:ext cx="504056" cy="43204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7867774" y="3979070"/>
            <a:ext cx="792088" cy="792088"/>
            <a:chOff x="611560" y="4005064"/>
            <a:chExt cx="792088" cy="792088"/>
          </a:xfrm>
        </p:grpSpPr>
        <p:sp>
          <p:nvSpPr>
            <p:cNvPr id="51" name="Oval 50"/>
            <p:cNvSpPr/>
            <p:nvPr/>
          </p:nvSpPr>
          <p:spPr>
            <a:xfrm>
              <a:off x="611560" y="400506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Page 5 Icons.wmf"/>
            <p:cNvPicPr>
              <a:picLocks noChangeAspect="1"/>
            </p:cNvPicPr>
            <p:nvPr/>
          </p:nvPicPr>
          <p:blipFill>
            <a:blip r:embed="rId2" cstate="print"/>
            <a:srcRect l="56367" r="25698"/>
            <a:stretch>
              <a:fillRect/>
            </a:stretch>
          </p:blipFill>
          <p:spPr>
            <a:xfrm>
              <a:off x="762720" y="4182418"/>
              <a:ext cx="504056" cy="43204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867774" y="5120867"/>
            <a:ext cx="792088" cy="792088"/>
            <a:chOff x="611560" y="5085184"/>
            <a:chExt cx="792088" cy="792088"/>
          </a:xfrm>
        </p:grpSpPr>
        <p:sp>
          <p:nvSpPr>
            <p:cNvPr id="54" name="Oval 53"/>
            <p:cNvSpPr/>
            <p:nvPr/>
          </p:nvSpPr>
          <p:spPr>
            <a:xfrm>
              <a:off x="611560" y="508518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Page 5 Icons.wmf"/>
            <p:cNvPicPr>
              <a:picLocks noChangeAspect="1"/>
            </p:cNvPicPr>
            <p:nvPr/>
          </p:nvPicPr>
          <p:blipFill>
            <a:blip r:embed="rId2" cstate="print"/>
            <a:srcRect l="79425" r="-2484"/>
            <a:stretch>
              <a:fillRect/>
            </a:stretch>
          </p:blipFill>
          <p:spPr>
            <a:xfrm>
              <a:off x="676424" y="5267870"/>
              <a:ext cx="576064" cy="384043"/>
            </a:xfrm>
            <a:prstGeom prst="rect">
              <a:avLst/>
            </a:prstGeom>
          </p:spPr>
        </p:pic>
      </p:grpSp>
      <p:sp>
        <p:nvSpPr>
          <p:cNvPr id="13" name="Subtitle 2"/>
          <p:cNvSpPr txBox="1">
            <a:spLocks/>
          </p:cNvSpPr>
          <p:nvPr/>
        </p:nvSpPr>
        <p:spPr>
          <a:xfrm>
            <a:off x="487611" y="578471"/>
            <a:ext cx="8136904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كيف ؟</a:t>
            </a:r>
            <a:endParaRPr lang="en-US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556792"/>
            <a:ext cx="691276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3500" b="1" dirty="0" smtClean="0">
                <a:solidFill>
                  <a:srgbClr val="0070C0"/>
                </a:solidFill>
                <a:latin typeface="Helvetica 55 Roman" pitchFamily="34" charset="0"/>
              </a:rPr>
              <a:t>أشياء للذكرى !</a:t>
            </a:r>
            <a:endParaRPr lang="en-IN" sz="3500" b="1" dirty="0">
              <a:solidFill>
                <a:srgbClr val="0070C0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14282" y="2000240"/>
            <a:ext cx="8358246" cy="255006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كلما زادت نقاط القوة لدى الشركة ، زادت قدرتها على الاستمرار في النمو وزيادة قوتها ... كتأثير كرة الثلج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r-SA" sz="2400" b="1" dirty="0" smtClean="0">
              <a:solidFill>
                <a:srgbClr val="202124"/>
              </a:solidFill>
              <a:latin typeface="inherit"/>
              <a:cs typeface="Arial" pitchFamily="34" charset="0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lang="ar-SA" sz="2400" b="1" dirty="0" smtClean="0"/>
              <a:t>بغض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النظر عن نقاط قوة الشركة ، فإن الأشخاص الأكفاء هم من يقودون </a:t>
            </a:r>
            <a:r>
              <a:rPr lang="ar-SA" sz="2400" b="1" dirty="0" smtClean="0">
                <a:solidFill>
                  <a:srgbClr val="202124"/>
                </a:solidFill>
                <a:latin typeface="inherit"/>
                <a:cs typeface="Arial" pitchFamily="34" charset="0"/>
              </a:rPr>
              <a:t>ال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مؤسسة لتحقيق التفوق التنافسي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1" i="0" u="none" strike="noStrike" cap="none" normalizeH="0" baseline="0" dirty="0" smtClean="0">
              <a:ln>
                <a:noFill/>
              </a:ln>
              <a:solidFill>
                <a:srgbClr val="202124"/>
              </a:solidFill>
              <a:effectLst/>
              <a:latin typeface="inherit"/>
              <a:cs typeface="Arial" pitchFamily="34" charset="0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تزداد مساوئ المنافسة مع زيادة عدد نقاط الضعف وحجمها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193947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785926"/>
            <a:ext cx="7746654" cy="3913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جميع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الشركات لديها نقاط ضعف ، لكن الميزة التنافسية تذهب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إلى الشركة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التي لديها نقاط قوة أكثر من نقاط الضعف </a:t>
            </a:r>
            <a:endParaRPr lang="ar-SA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252000" lvl="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يعتبر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تصور نقاط الضعف حقيقة في السوق </a:t>
            </a:r>
            <a:endParaRPr lang="ar-SA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252000" lvl="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يجب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مواجهة نقاط الضعف المعروفة في أسرع وقت ممكن لتصحيح أوجه القصور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3500" b="1" dirty="0" smtClean="0">
                <a:solidFill>
                  <a:srgbClr val="0070C0"/>
                </a:solidFill>
                <a:latin typeface="Helvetica 55 Roman" pitchFamily="34" charset="0"/>
              </a:rPr>
              <a:t>أشياء للذكرى !</a:t>
            </a:r>
            <a:endParaRPr lang="en-IN" sz="3500" b="1" dirty="0">
              <a:solidFill>
                <a:srgbClr val="0070C0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46944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1142976" y="2000240"/>
            <a:ext cx="6912768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يجب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أن تحظى نقاط الضعف التي تساهم بشكل أكبر في الضرر التنافسي للشركة بالأولوية ويتم تصحيحها في أقرب وقت ممكن </a:t>
            </a:r>
            <a:endParaRPr lang="ar-SA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كلما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طالت أوجه القصور ، زاد الضرر التنافسي </a:t>
            </a:r>
            <a:endParaRPr lang="ar-SA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ليست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كل الفرص واقعية للعمل التجاري </a:t>
            </a:r>
            <a:endParaRPr lang="ar-SA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2400" b="1" dirty="0" smtClean="0">
                <a:solidFill>
                  <a:srgbClr val="FF0000"/>
                </a:solidFill>
              </a:rPr>
              <a:t>    </a:t>
            </a:r>
            <a:r>
              <a:rPr lang="ar-EG" sz="2400" b="1" dirty="0" smtClean="0">
                <a:solidFill>
                  <a:srgbClr val="FF0000"/>
                </a:solidFill>
              </a:rPr>
              <a:t>✓</a:t>
            </a:r>
            <a:r>
              <a:rPr lang="ar-SA" sz="2400" b="1" dirty="0" smtClean="0"/>
              <a:t>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يجب </a:t>
            </a: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أن تكون الموارد الداخلية موجودة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3500" b="1" dirty="0" smtClean="0">
                <a:solidFill>
                  <a:srgbClr val="0070C0"/>
                </a:solidFill>
                <a:latin typeface="Helvetica 55 Roman" pitchFamily="34" charset="0"/>
              </a:rPr>
              <a:t>أشياء للذكرى !</a:t>
            </a:r>
            <a:endParaRPr lang="en-IN" sz="3500" b="1" dirty="0">
              <a:solidFill>
                <a:srgbClr val="0070C0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93561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844824"/>
            <a:ext cx="691276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3500" b="1" dirty="0" smtClean="0">
                <a:solidFill>
                  <a:srgbClr val="0070C0"/>
                </a:solidFill>
                <a:latin typeface="Helvetica 55 Roman" pitchFamily="34" charset="0"/>
              </a:rPr>
              <a:t>أشياء للذكرى !</a:t>
            </a:r>
            <a:endParaRPr lang="en-IN" sz="3500" b="1" dirty="0">
              <a:solidFill>
                <a:srgbClr val="0070C0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1000100" y="2143116"/>
            <a:ext cx="7000924" cy="21807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قد تهدأ التهديدات القديمة ، لكن التهديدات الجديدة ستظهر باستمرار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sz="2400" b="1" i="0" u="none" strike="noStrike" cap="none" normalizeH="0" baseline="0" dirty="0" smtClean="0">
              <a:ln>
                <a:noFill/>
              </a:ln>
              <a:solidFill>
                <a:srgbClr val="202124"/>
              </a:solidFill>
              <a:effectLst/>
              <a:latin typeface="inherit"/>
              <a:cs typeface="Arial" pitchFamily="34" charset="0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lang="ar-SA" sz="2400" b="1" dirty="0" smtClean="0">
                <a:solidFill>
                  <a:srgbClr val="202124"/>
                </a:solidFill>
                <a:latin typeface="inherit"/>
                <a:cs typeface="Arial" pitchFamily="34" charset="0"/>
              </a:rPr>
              <a:t>يج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ب على الشركة توقع التهديدات الخارجية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ar-SA" sz="2400" b="1" dirty="0" smtClean="0">
              <a:solidFill>
                <a:srgbClr val="202124"/>
              </a:solidFill>
              <a:latin typeface="inherit"/>
              <a:cs typeface="Arial" pitchFamily="34" charset="0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تعرف مسبقًا على الإجراء الذي سيتم اتخاذه لتقليل الآثار السلبية إذا تحقق التهديد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566011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611560" y="1340768"/>
            <a:ext cx="7776864" cy="4248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85698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235200" algn="l"/>
              </a:tabLst>
            </a:pPr>
            <a:r>
              <a:rPr lang="ar-SA" sz="3500" b="1" dirty="0" smtClean="0">
                <a:solidFill>
                  <a:srgbClr val="163E6F"/>
                </a:solidFill>
                <a:latin typeface="Helvetica 55 Roman" pitchFamily="34" charset="0"/>
              </a:rPr>
              <a:t>ألان ماذا ؟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571472" y="2071678"/>
            <a:ext cx="7786742" cy="218073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استخلص استنتاجات حول شركتك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ضع في اعتبارك التغييرات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الاستفادة من نقاط القوة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تحسين نقاط الضعف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استفد من الفرص</a:t>
            </a: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ar-SA" sz="2400" dirty="0" smtClean="0">
                <a:solidFill>
                  <a:srgbClr val="FF0000"/>
                </a:solidFill>
              </a:rPr>
              <a:t>●</a:t>
            </a:r>
            <a:r>
              <a:rPr lang="ar-SA" sz="2400" dirty="0" smtClean="0"/>
              <a:t> </a:t>
            </a:r>
            <a:r>
              <a:rPr kumimoji="0" lang="ar-SA" sz="2400" b="1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Arial" pitchFamily="34" charset="0"/>
              </a:rPr>
              <a:t>تقليل التهديدات المحتملة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7744" y="1268760"/>
            <a:ext cx="6876256" cy="1224136"/>
            <a:chOff x="2267744" y="1268760"/>
            <a:chExt cx="6876256" cy="1224136"/>
          </a:xfrm>
        </p:grpSpPr>
        <p:sp>
          <p:nvSpPr>
            <p:cNvPr id="4" name="Rectangle 3"/>
            <p:cNvSpPr/>
            <p:nvPr/>
          </p:nvSpPr>
          <p:spPr>
            <a:xfrm>
              <a:off x="2267744" y="1268760"/>
              <a:ext cx="6876256" cy="1224136"/>
            </a:xfrm>
            <a:prstGeom prst="rect">
              <a:avLst/>
            </a:prstGeom>
            <a:solidFill>
              <a:srgbClr val="163E6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4644008" y="1340768"/>
              <a:ext cx="4104456" cy="10801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endParaRPr lang="en-IN" sz="3000" b="1" dirty="0">
                <a:solidFill>
                  <a:schemeClr val="bg1"/>
                </a:solidFill>
                <a:latin typeface="Helvetica 55 Roman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55776" y="2960948"/>
            <a:ext cx="6588224" cy="1224136"/>
            <a:chOff x="2555776" y="2960948"/>
            <a:chExt cx="6588224" cy="1224136"/>
          </a:xfrm>
        </p:grpSpPr>
        <p:sp>
          <p:nvSpPr>
            <p:cNvPr id="9" name="Rectangle 8"/>
            <p:cNvSpPr/>
            <p:nvPr/>
          </p:nvSpPr>
          <p:spPr>
            <a:xfrm>
              <a:off x="2555776" y="2960948"/>
              <a:ext cx="6588224" cy="1224136"/>
            </a:xfrm>
            <a:prstGeom prst="rect">
              <a:avLst/>
            </a:prstGeom>
            <a:solidFill>
              <a:srgbClr val="EE342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ubtitle 2"/>
            <p:cNvSpPr txBox="1">
              <a:spLocks/>
            </p:cNvSpPr>
            <p:nvPr/>
          </p:nvSpPr>
          <p:spPr>
            <a:xfrm>
              <a:off x="4644008" y="3032956"/>
              <a:ext cx="3744416" cy="10801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endParaRPr lang="en-IN" sz="3000" b="1" dirty="0">
                <a:solidFill>
                  <a:schemeClr val="bg1"/>
                </a:solidFill>
                <a:latin typeface="Helvetica 55 Roman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71800" y="4794101"/>
            <a:ext cx="6716252" cy="864096"/>
            <a:chOff x="2752292" y="4797152"/>
            <a:chExt cx="6716252" cy="864096"/>
          </a:xfrm>
        </p:grpSpPr>
        <p:sp>
          <p:nvSpPr>
            <p:cNvPr id="12" name="Rectangle 11"/>
            <p:cNvSpPr/>
            <p:nvPr/>
          </p:nvSpPr>
          <p:spPr>
            <a:xfrm>
              <a:off x="2752292" y="4869160"/>
              <a:ext cx="6372200" cy="792088"/>
            </a:xfrm>
            <a:prstGeom prst="rect">
              <a:avLst/>
            </a:prstGeom>
            <a:solidFill>
              <a:srgbClr val="163E6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ar-EG" sz="40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تحسين الأرباح</a:t>
              </a:r>
              <a:endPara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4644008" y="4797152"/>
              <a:ext cx="4824536" cy="5040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endParaRPr lang="en-IN" sz="3000" b="1" dirty="0">
                <a:solidFill>
                  <a:schemeClr val="bg1"/>
                </a:solidFill>
                <a:latin typeface="Helvetica 55 Roman" pitchFamily="34" charset="0"/>
              </a:endParaRPr>
            </a:p>
          </p:txBody>
        </p:sp>
      </p:grpSp>
      <p:pic>
        <p:nvPicPr>
          <p:cNvPr id="14" name="Picture 13" descr="shutterstock_164018978.jpg"/>
          <p:cNvPicPr>
            <a:picLocks noChangeAspect="1"/>
          </p:cNvPicPr>
          <p:nvPr/>
        </p:nvPicPr>
        <p:blipFill>
          <a:blip r:embed="rId2" cstate="print"/>
          <a:srcRect l="16250" r="17735"/>
          <a:stretch>
            <a:fillRect/>
          </a:stretch>
        </p:blipFill>
        <p:spPr>
          <a:xfrm>
            <a:off x="-673804" y="-963488"/>
            <a:ext cx="6264696" cy="7590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Subtitle 2"/>
          <p:cNvSpPr txBox="1">
            <a:spLocks/>
          </p:cNvSpPr>
          <p:nvPr/>
        </p:nvSpPr>
        <p:spPr>
          <a:xfrm rot="16200000">
            <a:off x="467544" y="1844824"/>
            <a:ext cx="4104456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Clr>
                <a:srgbClr val="EE3425"/>
              </a:buClr>
            </a:pPr>
            <a:r>
              <a:rPr lang="ar-EG" sz="5400" b="1" dirty="0" smtClean="0">
                <a:solidFill>
                  <a:schemeClr val="bg1"/>
                </a:solidFill>
                <a:latin typeface="Futura-Bold" pitchFamily="2" charset="0"/>
              </a:rPr>
              <a:t>النجاح    </a:t>
            </a:r>
            <a:endParaRPr lang="en-IN" sz="5400" b="1" dirty="0">
              <a:solidFill>
                <a:schemeClr val="bg1"/>
              </a:solidFill>
              <a:latin typeface="Futura-Bold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64152" y="3152434"/>
            <a:ext cx="38090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4000" dirty="0" smtClean="0">
                <a:solidFill>
                  <a:schemeClr val="bg1"/>
                </a:solidFill>
              </a:rPr>
              <a:t>ترسيخ القوة في السوق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99600" y="4171434"/>
            <a:ext cx="181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dirty="0">
                <a:solidFill>
                  <a:schemeClr val="bg1"/>
                </a:solidFill>
              </a:rPr>
              <a:t>ترسيخ القوة في السوق</a:t>
            </a:r>
          </a:p>
        </p:txBody>
      </p:sp>
      <p:sp>
        <p:nvSpPr>
          <p:cNvPr id="6" name="Rectangle 5"/>
          <p:cNvSpPr/>
          <p:nvPr/>
        </p:nvSpPr>
        <p:spPr>
          <a:xfrm>
            <a:off x="4315760" y="1535325"/>
            <a:ext cx="34740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EG" sz="4000" dirty="0">
                <a:solidFill>
                  <a:schemeClr val="bg1"/>
                </a:solidFill>
              </a:rPr>
              <a:t>اكتساب ميزة تنافسية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212976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39552" y="1519624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800" b="1" dirty="0" smtClean="0">
                <a:solidFill>
                  <a:schemeClr val="bg1"/>
                </a:solidFill>
                <a:latin typeface="Helvetica 55 Roman" pitchFamily="34" charset="0"/>
              </a:rPr>
              <a:t>ادخل الأسم</a:t>
            </a:r>
          </a:p>
        </p:txBody>
      </p:sp>
      <p:pic>
        <p:nvPicPr>
          <p:cNvPr id="6" name="Picture 5" descr="im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8" y="3645024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845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700808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.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التحليل الذاتي النقدي للعمل</a:t>
            </a: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العوامل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الرئيسية التي يجب أن يتم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أخذها في الأعتبار في العمل عند</a:t>
            </a: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التخطيط للمستقبل . </a:t>
            </a: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نظرة شاملة عن الشركة .</a:t>
            </a: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انشاء خطة استراتيجية .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41784" y="55785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لتحليل المشاريع</a:t>
            </a:r>
            <a:r>
              <a:rPr lang="en-US" sz="3500" b="1" dirty="0" smtClean="0">
                <a:solidFill>
                  <a:srgbClr val="163E6F"/>
                </a:solidFill>
                <a:latin typeface="Helvetica 55 Roman" pitchFamily="34" charset="0"/>
              </a:rPr>
              <a:t> SWOT 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أداة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7812360" y="206084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7812360" y="2708920"/>
            <a:ext cx="45719" cy="4698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7812360" y="4077072"/>
            <a:ext cx="45719" cy="45719"/>
          </a:xfrm>
          <a:prstGeom prst="flowChartConnector">
            <a:avLst/>
          </a:prstGeom>
          <a:solidFill>
            <a:srgbClr val="EE342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 flipH="1" flipV="1">
            <a:off x="7812356" y="4751433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06687" y="1772816"/>
            <a:ext cx="7632848" cy="3744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المستقبل</a:t>
            </a:r>
            <a:r>
              <a:rPr lang="en-I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≠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الماضي </a:t>
            </a:r>
            <a:r>
              <a:rPr lang="en-I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endParaRPr lang="ar-EG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النجاحات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السابقة ليست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ضمانا للنجاحات المستقبلية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لا يجب تكرار الأخفاقات السابقة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لتحليل المشاريع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SWOT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أداة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7884368" y="201513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H="1" flipV="1">
            <a:off x="7884368" y="2708920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Diamond 4"/>
          <p:cNvSpPr/>
          <p:nvPr/>
        </p:nvSpPr>
        <p:spPr>
          <a:xfrm>
            <a:off x="7787785" y="3390455"/>
            <a:ext cx="238883" cy="214368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57718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700808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العوامل التي تؤثر على مستقبل طويل الأمد وربحية العمل :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 أستفد من نقاط القوة و الفرص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   قم بتحسين نقاط الضعف .</a:t>
            </a: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    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قم بتقليل من التهديدات المحتملة </a:t>
            </a:r>
            <a:r>
              <a:rPr lang="ar-EG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.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لتحليل المشاريع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SWOT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  أداة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 flipH="1">
            <a:off x="7812360" y="1988840"/>
            <a:ext cx="72008" cy="7200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dirty="0"/>
              <a:t> </a:t>
            </a:r>
          </a:p>
        </p:txBody>
      </p:sp>
      <p:sp>
        <p:nvSpPr>
          <p:cNvPr id="3" name="Diamond 2"/>
          <p:cNvSpPr/>
          <p:nvPr/>
        </p:nvSpPr>
        <p:spPr>
          <a:xfrm>
            <a:off x="7380312" y="2564904"/>
            <a:ext cx="216024" cy="216024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Diamond 3"/>
          <p:cNvSpPr/>
          <p:nvPr/>
        </p:nvSpPr>
        <p:spPr>
          <a:xfrm>
            <a:off x="7380312" y="3284984"/>
            <a:ext cx="216024" cy="216024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Diamond 4"/>
          <p:cNvSpPr/>
          <p:nvPr/>
        </p:nvSpPr>
        <p:spPr>
          <a:xfrm>
            <a:off x="7380312" y="4005064"/>
            <a:ext cx="216024" cy="216024"/>
          </a:xfrm>
          <a:prstGeom prst="diamon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161518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27584" y="1988840"/>
            <a:ext cx="3709327" cy="190479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/>
          <p:cNvSpPr/>
          <p:nvPr/>
        </p:nvSpPr>
        <p:spPr>
          <a:xfrm>
            <a:off x="4536911" y="1988840"/>
            <a:ext cx="3709327" cy="1904790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Rectangle 15"/>
          <p:cNvSpPr/>
          <p:nvPr/>
        </p:nvSpPr>
        <p:spPr>
          <a:xfrm>
            <a:off x="827584" y="3893630"/>
            <a:ext cx="3709327" cy="1904790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/>
          <p:cNvSpPr/>
          <p:nvPr/>
        </p:nvSpPr>
        <p:spPr>
          <a:xfrm>
            <a:off x="4536911" y="3893630"/>
            <a:ext cx="3709327" cy="190479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/>
          <p:cNvSpPr/>
          <p:nvPr/>
        </p:nvSpPr>
        <p:spPr>
          <a:xfrm>
            <a:off x="1828292" y="2558059"/>
            <a:ext cx="17139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4000" dirty="0" smtClean="0">
                <a:solidFill>
                  <a:schemeClr val="bg1"/>
                </a:solidFill>
              </a:rPr>
              <a:t>نقاط القوة</a:t>
            </a:r>
            <a:endParaRPr lang="bg-BG" sz="4000" dirty="0">
              <a:solidFill>
                <a:schemeClr val="bg1"/>
              </a:solidFill>
            </a:endParaRPr>
          </a:p>
        </p:txBody>
      </p:sp>
      <p:sp>
        <p:nvSpPr>
          <p:cNvPr id="28" name="Isosceles Triangle 27"/>
          <p:cNvSpPr/>
          <p:nvPr/>
        </p:nvSpPr>
        <p:spPr>
          <a:xfrm flipV="1">
            <a:off x="6228184" y="3861048"/>
            <a:ext cx="275693" cy="165416"/>
          </a:xfrm>
          <a:prstGeom prst="triangl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 flipH="1" flipV="1">
            <a:off x="4368192" y="4712928"/>
            <a:ext cx="275693" cy="156109"/>
          </a:xfrm>
          <a:prstGeom prst="triangl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 rot="16200000" flipV="1">
            <a:off x="4440200" y="2840720"/>
            <a:ext cx="275693" cy="156109"/>
          </a:xfrm>
          <a:prstGeom prst="triangl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283968" y="3638179"/>
            <a:ext cx="499461" cy="499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611560" y="1340768"/>
            <a:ext cx="7776864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17884" y="2558059"/>
            <a:ext cx="22541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4000" dirty="0" smtClean="0">
                <a:solidFill>
                  <a:schemeClr val="bg1"/>
                </a:solidFill>
                <a:latin typeface="Helvetica 65 Medium" pitchFamily="34" charset="0"/>
              </a:rPr>
              <a:t>نقاط الضعف</a:t>
            </a:r>
            <a:endParaRPr lang="en-US" sz="4000" dirty="0">
              <a:solidFill>
                <a:schemeClr val="bg1"/>
              </a:solidFill>
              <a:latin typeface="Helvetica 65 Medium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42103" y="4430267"/>
            <a:ext cx="1486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4000" dirty="0" smtClean="0">
                <a:solidFill>
                  <a:schemeClr val="bg1"/>
                </a:solidFill>
                <a:latin typeface="Helvetica 65 Medium" pitchFamily="34" charset="0"/>
              </a:rPr>
              <a:t>الفرص</a:t>
            </a:r>
            <a:r>
              <a:rPr lang="en-US" sz="4000" dirty="0" smtClean="0">
                <a:solidFill>
                  <a:schemeClr val="bg1"/>
                </a:solidFill>
                <a:latin typeface="Helvetica 65 Medium" pitchFamily="34" charset="0"/>
              </a:rPr>
              <a:t> </a:t>
            </a:r>
            <a:endParaRPr lang="en-US" sz="4000" dirty="0">
              <a:solidFill>
                <a:schemeClr val="bg1"/>
              </a:solidFill>
              <a:latin typeface="Helvetica 65 Medium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12035" y="4430267"/>
            <a:ext cx="1665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4000" dirty="0" smtClean="0">
                <a:solidFill>
                  <a:schemeClr val="bg1"/>
                </a:solidFill>
                <a:latin typeface="Helvetica 65 Medium" pitchFamily="34" charset="0"/>
              </a:rPr>
              <a:t>التهديدات</a:t>
            </a:r>
            <a:endParaRPr lang="en-US" sz="4000" dirty="0">
              <a:solidFill>
                <a:schemeClr val="bg1"/>
              </a:solidFill>
              <a:latin typeface="Helvetica 65 Medium" pitchFamily="34" charset="0"/>
            </a:endParaRP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755576" y="5949280"/>
            <a:ext cx="7776864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ar-EG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لا </a:t>
            </a:r>
            <a:r>
              <a:rPr lang="ar-EG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اريد أن تتوازن </a:t>
            </a:r>
            <a:r>
              <a:rPr lang="ar-EG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هذه المعادلة . </a:t>
            </a:r>
            <a:endParaRPr lang="en-IN" sz="1800" i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لتحليل المشاريع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SWOT 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  أداة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092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3563888" y="1628800"/>
            <a:ext cx="4680520" cy="4527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لا تتوقف عند النجاحات السابقة 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لا تتحدث كثيرا عن الأخفاقات السابقة 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 حدد العانصر المهمة في عملك 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أصنع تغييرات و أمضي قدما . 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يتم تغيير العمل بشكل مستمر              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72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utterstock_189635450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96" y="1340768"/>
            <a:ext cx="3131840" cy="5517232"/>
          </a:xfrm>
          <a:prstGeom prst="rect">
            <a:avLst/>
          </a:prstGeom>
          <a:effectLst/>
        </p:spPr>
      </p:pic>
      <p:sp>
        <p:nvSpPr>
          <p:cNvPr id="2" name="Flowchart: Connector 1"/>
          <p:cNvSpPr/>
          <p:nvPr/>
        </p:nvSpPr>
        <p:spPr>
          <a:xfrm>
            <a:off x="8028384" y="184482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029273" y="238488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 flipV="1">
            <a:off x="8026279" y="2940551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 flipV="1">
            <a:off x="8026279" y="3496219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755576" y="1556792"/>
            <a:ext cx="8064896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أن تقوم الشركة بعمل جيد في الموارد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الداخلية , المنتجات , الخدمات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,</a:t>
            </a: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العمليات وما الى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ذلك .              </a:t>
            </a:r>
            <a:endParaRPr lang="ar-EG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r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 تعزيز القدرة التنافسية للشركة في السوق 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lvl="1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نقاط القوة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131840" y="3547170"/>
            <a:ext cx="2834158" cy="2834158"/>
            <a:chOff x="729730" y="1844824"/>
            <a:chExt cx="2834158" cy="283415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Oval 8"/>
            <p:cNvSpPr/>
            <p:nvPr/>
          </p:nvSpPr>
          <p:spPr>
            <a:xfrm>
              <a:off x="729730" y="1844824"/>
              <a:ext cx="2834158" cy="2834158"/>
            </a:xfrm>
            <a:prstGeom prst="ellipse">
              <a:avLst/>
            </a:prstGeom>
            <a:grp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Slide 13.wmf"/>
            <p:cNvPicPr>
              <a:picLocks noChangeAspect="1"/>
            </p:cNvPicPr>
            <p:nvPr/>
          </p:nvPicPr>
          <p:blipFill>
            <a:blip r:embed="rId2" cstate="print"/>
            <a:srcRect r="59553"/>
            <a:stretch>
              <a:fillRect/>
            </a:stretch>
          </p:blipFill>
          <p:spPr>
            <a:xfrm>
              <a:off x="1331640" y="2708920"/>
              <a:ext cx="1872208" cy="123788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" name="Flowchart: Connector 1"/>
          <p:cNvSpPr/>
          <p:nvPr/>
        </p:nvSpPr>
        <p:spPr>
          <a:xfrm flipV="1">
            <a:off x="8604448" y="1844824"/>
            <a:ext cx="72008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604448" y="321297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340734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1124</Words>
  <Application>Microsoft Office PowerPoint</Application>
  <PresentationFormat>عرض على الشاشة (3:4)‏</PresentationFormat>
  <Paragraphs>179</Paragraphs>
  <Slides>36</Slides>
  <Notes>1</Notes>
  <HiddenSlides>0</HiddenSlides>
  <MMClips>0</MMClips>
  <ScaleCrop>false</ScaleCrop>
  <HeadingPairs>
    <vt:vector size="4" baseType="variant">
      <vt:variant>
        <vt:lpstr>سمة</vt:lpstr>
      </vt:variant>
      <vt:variant>
        <vt:i4>2</vt:i4>
      </vt:variant>
      <vt:variant>
        <vt:lpstr>عناوين الشرائح</vt:lpstr>
      </vt:variant>
      <vt:variant>
        <vt:i4>36</vt:i4>
      </vt:variant>
    </vt:vector>
  </HeadingPairs>
  <TitlesOfParts>
    <vt:vector size="38" baseType="lpstr">
      <vt:lpstr>Office Theme</vt:lpstr>
      <vt:lpstr>Custom Design</vt:lpstr>
      <vt:lpstr>الشريحة 1</vt:lpstr>
      <vt:lpstr>الشريحة 2</vt:lpstr>
      <vt:lpstr>الشريحة 3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  <vt:lpstr>الشريحة 10</vt:lpstr>
      <vt:lpstr>الشريحة 11</vt:lpstr>
      <vt:lpstr>الشريحة 12</vt:lpstr>
      <vt:lpstr>الشريحة 13</vt:lpstr>
      <vt:lpstr>الشريحة 14</vt:lpstr>
      <vt:lpstr>الشريحة 15</vt:lpstr>
      <vt:lpstr>الشريحة 16</vt:lpstr>
      <vt:lpstr>الشريحة 17</vt:lpstr>
      <vt:lpstr>الشريحة 18</vt:lpstr>
      <vt:lpstr>الشريحة 19</vt:lpstr>
      <vt:lpstr>الشريحة 20</vt:lpstr>
      <vt:lpstr>الشريحة 21</vt:lpstr>
      <vt:lpstr>الشريحة 22</vt:lpstr>
      <vt:lpstr>الشريحة 23</vt:lpstr>
      <vt:lpstr>الشريحة 24</vt:lpstr>
      <vt:lpstr>الشريحة 25</vt:lpstr>
      <vt:lpstr>الشريحة 26</vt:lpstr>
      <vt:lpstr>الشريحة 27</vt:lpstr>
      <vt:lpstr>الشريحة 28</vt:lpstr>
      <vt:lpstr>الشريحة 29</vt:lpstr>
      <vt:lpstr>الشريحة 30</vt:lpstr>
      <vt:lpstr>الشريحة 31</vt:lpstr>
      <vt:lpstr>الشريحة 32</vt:lpstr>
      <vt:lpstr>الشريحة 33</vt:lpstr>
      <vt:lpstr>الشريحة 34</vt:lpstr>
      <vt:lpstr>الشريحة 35</vt:lpstr>
      <vt:lpstr>الشريحة 36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francis</dc:creator>
  <cp:lastModifiedBy>Marwa</cp:lastModifiedBy>
  <cp:revision>213</cp:revision>
  <cp:lastPrinted>2014-10-07T14:53:20Z</cp:lastPrinted>
  <dcterms:created xsi:type="dcterms:W3CDTF">2014-09-12T18:30:41Z</dcterms:created>
  <dcterms:modified xsi:type="dcterms:W3CDTF">2021-12-17T00:59:15Z</dcterms:modified>
</cp:coreProperties>
</file>